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5A90-2697-4B84-80DF-6A0C598D6C3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Influence of synthetic vegetation on suspended sediment capture in laboratory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4084"/>
            <a:ext cx="9144000" cy="7655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Justin Nghiem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164" y="4975412"/>
            <a:ext cx="974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2018-19 Undergraduate Honors Thesis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Department of Geography, UC Berkeley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Advisor: Laurel Larsen</a:t>
            </a:r>
          </a:p>
        </p:txBody>
      </p:sp>
    </p:spTree>
    <p:extLst>
      <p:ext uri="{BB962C8B-B14F-4D97-AF65-F5344CB8AC3E}">
        <p14:creationId xmlns:p14="http://schemas.microsoft.com/office/powerpoint/2010/main" val="2055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rate, 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8813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 quantifies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how fast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sediment concentration declines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May be decomposed as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Key: separate effects of settling and collectors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560615"/>
            <a:ext cx="2742807" cy="480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1" y="4455772"/>
            <a:ext cx="9402183" cy="949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1" y="4308436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Parameter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1926292"/>
            <a:ext cx="2482495" cy="48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59" y="1530721"/>
            <a:ext cx="386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1. Suspended load model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35977"/>
            <a:ext cx="2159557" cy="378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59" y="3263110"/>
            <a:ext cx="314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2. Decomposition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1" y="5623390"/>
            <a:ext cx="1790812" cy="8954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1788993" y="2729861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459" y="4909883"/>
            <a:ext cx="343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3. Estimated effective capture efficiency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788993" y="4462546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6089" y="1608268"/>
            <a:ext cx="73205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Estimate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Partition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into contributions of settling and capture on collectors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Use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to estimate effective capture efficiency</a:t>
            </a:r>
          </a:p>
        </p:txBody>
      </p:sp>
    </p:spTree>
    <p:extLst>
      <p:ext uri="{BB962C8B-B14F-4D97-AF65-F5344CB8AC3E}">
        <p14:creationId xmlns:p14="http://schemas.microsoft.com/office/powerpoint/2010/main" val="897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experiments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experiments: with dowels, without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 vegetation stems using array of wooden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added to flume at start of experiment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Acoustic Doppler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(ADV)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Recirculating Flume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8431" cy="4467599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average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flow velocity 5-6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cm/s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Transitional flow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5.25 m long x 0.6 m wide channel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0.4 m water depth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False bed converted into “test section” for dowels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31" y="1600379"/>
            <a:ext cx="5792996" cy="4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Dowels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Coat with silicone grease as biofilm analogue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in test section in roughly uniform pattern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Approximate dowel density in the test section of 1450 dowels/m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in dowel treatment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93" y="3747495"/>
            <a:ext cx="6599732" cy="30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pumps: sample water at 5-min intervals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flow velocity during experiment + additional tests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0491" y="2823882"/>
            <a:ext cx="10892402" cy="3813588"/>
            <a:chOff x="1124174" y="3399416"/>
            <a:chExt cx="9402184" cy="329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678" y="3431973"/>
              <a:ext cx="9315680" cy="325928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4174" y="3399416"/>
              <a:ext cx="494852" cy="285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traps: accumulate settled particles in locations in the test section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11537" y="2582617"/>
            <a:ext cx="10042263" cy="3997422"/>
            <a:chOff x="2404334" y="3313355"/>
            <a:chExt cx="6016489" cy="2394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259" y="3376553"/>
              <a:ext cx="5940564" cy="23317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04334" y="3313355"/>
              <a:ext cx="285078" cy="220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0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Sediment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Crushed walnut shell (~silt)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200 g added at start of each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7" y="2958888"/>
            <a:ext cx="10435505" cy="35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Methods: Filtering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855363" cy="164909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Samples from peristaltic pump were filtered through glass microfiber filters, dried, and weighed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mass/sample volume = mass concentration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11" y="3275704"/>
            <a:ext cx="5936428" cy="33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Protocol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21979"/>
          <a:stretch/>
        </p:blipFill>
        <p:spPr>
          <a:xfrm>
            <a:off x="325916" y="2094205"/>
            <a:ext cx="2024629" cy="2011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15" y="140925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dowels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(if necessary)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30" y="2180264"/>
            <a:ext cx="3422128" cy="1924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130" y="1409250"/>
            <a:ext cx="173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2. Fill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0363" r="16363" b="13487"/>
          <a:stretch/>
        </p:blipFill>
        <p:spPr>
          <a:xfrm>
            <a:off x="8997872" y="2180264"/>
            <a:ext cx="2943113" cy="1773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0258" y="1409249"/>
            <a:ext cx="290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3. Set up instruments,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 sediment traps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/>
          <a:stretch/>
        </p:blipFill>
        <p:spPr>
          <a:xfrm>
            <a:off x="6390041" y="2181052"/>
            <a:ext cx="1936375" cy="1924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7872" y="1409249"/>
            <a:ext cx="2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4. Input settings,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turn on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27968"/>
          <a:stretch/>
        </p:blipFill>
        <p:spPr>
          <a:xfrm>
            <a:off x="2597379" y="4612569"/>
            <a:ext cx="2070569" cy="20821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915" y="4243237"/>
            <a:ext cx="2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 Add sediment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/>
          <a:stretch/>
        </p:blipFill>
        <p:spPr>
          <a:xfrm rot="5400000">
            <a:off x="46967" y="4891517"/>
            <a:ext cx="2146841" cy="15889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7057" y="424323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6. Collect data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7797" r="20061" b="3801"/>
          <a:stretch/>
        </p:blipFill>
        <p:spPr>
          <a:xfrm rot="5400000">
            <a:off x="8454618" y="4959871"/>
            <a:ext cx="2087638" cy="1375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r="17570"/>
          <a:stretch/>
        </p:blipFill>
        <p:spPr>
          <a:xfrm rot="5400000">
            <a:off x="9905651" y="4881095"/>
            <a:ext cx="2090795" cy="15365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10514" y="4234641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. Filter, dry, and weigh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r="136"/>
          <a:stretch/>
        </p:blipFill>
        <p:spPr>
          <a:xfrm>
            <a:off x="5079664" y="4617999"/>
            <a:ext cx="2977814" cy="2076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74281" y="4243237"/>
            <a:ext cx="35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7. Clean flume (sometimes)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89816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Coastal wetlands are facing historically rapid land loss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Mississippi Delta has lost over 5000 km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of wetlands since 1930s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Relative sea level rise accelerates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75" y="300577"/>
            <a:ext cx="4641926" cy="64448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717983">
            <a:off x="8784236" y="4935097"/>
            <a:ext cx="968951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2927" y="4733358"/>
            <a:ext cx="865991" cy="6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17983">
            <a:off x="8733266" y="4115104"/>
            <a:ext cx="771807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Operation Sample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0235" y="2377440"/>
            <a:ext cx="911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Remove this slide?? If can’t embed video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5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sediment transport description (Shields criterion)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effective capture efficiency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transport description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0548" cy="4386916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Shields criterion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initial particle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Conclusion: transported sediment travels in suspension, negligible bed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Supports application of background theory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74" y="1854095"/>
            <a:ext cx="6513755" cy="4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6310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each experiment, model fitted to all peristaltic pump data points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Insignificant upstream/downstream contrast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0" y="1443654"/>
            <a:ext cx="6584133" cy="4384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9139" y="5965115"/>
            <a:ext cx="3442447" cy="5432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0656" y="6040418"/>
            <a:ext cx="18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59" y="6007285"/>
            <a:ext cx="2100598" cy="4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884580"/>
                  </p:ext>
                </p:extLst>
              </p:nvPr>
            </p:nvGraphicFramePr>
            <p:xfrm>
              <a:off x="152400" y="1596416"/>
              <a:ext cx="11887200" cy="18783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76607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0.0092</a:t>
                          </a:r>
                          <a:endParaRPr lang="en-US" sz="1800" dirty="0" smtClean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0.102</a:t>
                          </a:r>
                          <a:endParaRPr lang="en-US" sz="1800" dirty="0" smtClean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0.0039</a:t>
                          </a:r>
                          <a:endParaRPr lang="en-US" sz="1800" dirty="0" smtClean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884580"/>
                  </p:ext>
                </p:extLst>
              </p:nvPr>
            </p:nvGraphicFramePr>
            <p:xfrm>
              <a:off x="152400" y="1596416"/>
              <a:ext cx="11887200" cy="18783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513" t="-5435" r="-1282" b="-239130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76607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0.0092</a:t>
                          </a:r>
                          <a:endParaRPr lang="en-US" sz="1800" dirty="0" smtClean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0.102</a:t>
                          </a:r>
                          <a:endParaRPr lang="en-US" sz="1800" dirty="0" smtClean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0.0039</a:t>
                          </a:r>
                          <a:endParaRPr lang="en-US" sz="1800" dirty="0" smtClean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4910866" y="2146151"/>
            <a:ext cx="2382819" cy="1328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48518" y="2710927"/>
            <a:ext cx="4722607" cy="72614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3861995"/>
            <a:ext cx="10515600" cy="231496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</a:t>
            </a:r>
          </a:p>
          <a:p>
            <a:r>
              <a:rPr lang="en-US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 versus capture on collectors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differences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Results: Predicted vs actual </a:t>
            </a:r>
            <a:r>
              <a:rPr lang="el-GR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η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’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598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Compare predicted effective capture efficiency by two existing power law models to calculated value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01" y="3046759"/>
            <a:ext cx="4396797" cy="98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4510428"/>
            <a:ext cx="8330185" cy="986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323" y="3097020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et al. [2004]: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322" y="3680338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et al. [2015]: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8448337" y="2976346"/>
            <a:ext cx="225911" cy="1123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950360" y="2923994"/>
            <a:ext cx="1398498" cy="715384"/>
            <a:chOff x="8880434" y="3097021"/>
            <a:chExt cx="1398498" cy="7153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52"/>
            <a:stretch/>
          </p:blipFill>
          <p:spPr>
            <a:xfrm>
              <a:off x="8923467" y="3097021"/>
              <a:ext cx="1355465" cy="43148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36"/>
            <a:stretch/>
          </p:blipFill>
          <p:spPr>
            <a:xfrm>
              <a:off x="8880434" y="3449342"/>
              <a:ext cx="1355465" cy="36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Particle capture mechanisms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primary mechanisms: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 of mechanisms with the presence of dowels due to turbulence and flow instabilities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514000"/>
              </p:ext>
            </p:extLst>
          </p:nvPr>
        </p:nvGraphicFramePr>
        <p:xfrm>
          <a:off x="1728395" y="4307337"/>
          <a:ext cx="4754880" cy="1878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/>
                <a:gridCol w="2377440"/>
              </a:tblGrid>
              <a:tr h="55611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Treatment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No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1.620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± 0.0601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66077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0.4213 </a:t>
                      </a: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± 0.0092</a:t>
                      </a:r>
                      <a:endParaRPr lang="en-US" sz="1800" dirty="0" smtClean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ight Brace 4"/>
          <p:cNvSpPr/>
          <p:nvPr/>
        </p:nvSpPr>
        <p:spPr>
          <a:xfrm>
            <a:off x="6567543" y="4867835"/>
            <a:ext cx="360381" cy="131780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7571" y="5341169"/>
            <a:ext cx="376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Discussion: 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Comparable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experiments in this study, Palmer et al. [2004], and Fauria et al. [2015]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Different experimental conditions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Palmer: single cylindrical collector with smooth &amp; rough greased surface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Fauria: array of emergent vegetation stems with biofilm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19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Strategy: vegetation enhances retention of transported sediment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Based on previous studies [Palmer et al., 2004; Wu et al., 2011; Fauria et al., 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Mathematical models to predict particle capture are valuable tools for wetland management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Empirical models of Palmer et al. [2004] and Fauria et al. [2015]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Research Questions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well do existing models of suspended particle capture by vegetation stems perform?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Are there important but unaccounted parameters?</a:t>
            </a:r>
          </a:p>
          <a:p>
            <a:pPr marL="457200" lvl="1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specific conditions, what is the influence of vegetation on suspended particle capture in wetlands?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do we respond to these questions?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One method: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74552"/>
            <a:ext cx="5436196" cy="407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8" y="1674551"/>
            <a:ext cx="5436197" cy="40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General Terms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general removal of sediment particles from transport in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Collectors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vegetation stems (or vegetation-like objects) in the flow; their surfaces “collect” particles from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sediment transported in a flow in suspension</a:t>
            </a:r>
          </a:p>
          <a:p>
            <a:pPr lvl="1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Particle capture mechanisms 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7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Direction interception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Diffusional deposition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turbulence, Brownian motion</a:t>
            </a:r>
          </a:p>
          <a:p>
            <a:r>
              <a:rPr lang="en-US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Inertial impaction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– divergence from flowlines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5671" y="3808207"/>
            <a:ext cx="8540015" cy="2665693"/>
            <a:chOff x="1945671" y="3808207"/>
            <a:chExt cx="8540015" cy="26656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" r="4986"/>
            <a:stretch/>
          </p:blipFill>
          <p:spPr>
            <a:xfrm>
              <a:off x="1945671" y="3942678"/>
              <a:ext cx="8300658" cy="24143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940066" y="3808207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006971" y="6199580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6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Effective capture efficiency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r="-68"/>
          <a:stretch/>
        </p:blipFill>
        <p:spPr>
          <a:xfrm>
            <a:off x="1328569" y="3942678"/>
            <a:ext cx="9391426" cy="241430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9" y="2383312"/>
            <a:ext cx="10515600" cy="1559366"/>
          </a:xfrm>
        </p:spPr>
      </p:pic>
      <p:sp>
        <p:nvSpPr>
          <p:cNvPr id="15" name="TextBox 14"/>
          <p:cNvSpPr txBox="1"/>
          <p:nvPr/>
        </p:nvSpPr>
        <p:spPr>
          <a:xfrm>
            <a:off x="785308" y="1575995"/>
            <a:ext cx="107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Quantifies probability/overall rate of particle capture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Background: Suspended load model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030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practice, fit an exponential model, a solution of an advection-diffusion equation [Fauria et al., 2015]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7" y="3281078"/>
            <a:ext cx="2952245" cy="58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96" y="4486685"/>
            <a:ext cx="7481944" cy="1787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896" y="5459506"/>
            <a:ext cx="4104043" cy="446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872</Words>
  <Application>Microsoft Office PowerPoint</Application>
  <PresentationFormat>Widescreen</PresentationFormat>
  <Paragraphs>168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Verdana</vt:lpstr>
      <vt:lpstr>Office Theme</vt:lpstr>
      <vt:lpstr>Influence of synthetic vegetation on suspended sediment capture in laboratory flume experiments</vt:lpstr>
      <vt:lpstr>Motivation</vt:lpstr>
      <vt:lpstr>Motivation</vt:lpstr>
      <vt:lpstr>Research Questions</vt:lpstr>
      <vt:lpstr>One method: Flume experiments</vt:lpstr>
      <vt:lpstr>Background: General Terms</vt:lpstr>
      <vt:lpstr>Background: Particle capture mechanisms </vt:lpstr>
      <vt:lpstr>Background: Effective capture efficiency</vt:lpstr>
      <vt:lpstr>Background: Suspended load model</vt:lpstr>
      <vt:lpstr>Background: Particle capture rate, k</vt:lpstr>
      <vt:lpstr>Background: Parameter Summary</vt:lpstr>
      <vt:lpstr>Methods</vt:lpstr>
      <vt:lpstr>Methods: Recirculating Flume</vt:lpstr>
      <vt:lpstr>Methods: Dowels</vt:lpstr>
      <vt:lpstr>Methods: Instruments</vt:lpstr>
      <vt:lpstr>Methods: Instruments</vt:lpstr>
      <vt:lpstr>Methods: Sediment</vt:lpstr>
      <vt:lpstr>Methods: Filtering</vt:lpstr>
      <vt:lpstr>Protocol Summary</vt:lpstr>
      <vt:lpstr>Flume Operation Sample</vt:lpstr>
      <vt:lpstr>Results</vt:lpstr>
      <vt:lpstr>Results: Sediment transport description</vt:lpstr>
      <vt:lpstr>Results: Treatment Comparison</vt:lpstr>
      <vt:lpstr>Results: Treatment Comparison</vt:lpstr>
      <vt:lpstr>Results: Predicted vs actual η’</vt:lpstr>
      <vt:lpstr>Discussion: Particle capture mechanisms</vt:lpstr>
      <vt:lpstr>Discussion: Predictive models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synthetic vegetation on suspended sediment capture in laboratory flume experiments</dc:title>
  <dc:creator>Justin Nghiem</dc:creator>
  <cp:lastModifiedBy>Justin Nghiem</cp:lastModifiedBy>
  <cp:revision>125</cp:revision>
  <dcterms:created xsi:type="dcterms:W3CDTF">2019-04-28T22:57:30Z</dcterms:created>
  <dcterms:modified xsi:type="dcterms:W3CDTF">2019-05-01T19:51:27Z</dcterms:modified>
</cp:coreProperties>
</file>